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sldIdLst>
    <p:sldId id="259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2" r:id="rId11"/>
    <p:sldId id="271" r:id="rId12"/>
    <p:sldId id="273" r:id="rId13"/>
    <p:sldId id="276" r:id="rId14"/>
    <p:sldId id="274" r:id="rId15"/>
    <p:sldId id="27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90" autoAdjust="0"/>
    <p:restoredTop sz="94722"/>
  </p:normalViewPr>
  <p:slideViewPr>
    <p:cSldViewPr snapToGrid="0" snapToObjects="1" showGuides="1">
      <p:cViewPr varScale="1">
        <p:scale>
          <a:sx n="143" d="100"/>
          <a:sy n="143" d="100"/>
        </p:scale>
        <p:origin x="2016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lrATfBNZ98dudnM48yfGUldqGD0S4FFb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hyperlink" Target="https://www.jetbrains.com/help/clion/unit-testing-tutorial.html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dgetrf/UWB_CSS342_2019_Fall/blob/master/README.md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Structures, Algorithms, and Discrete Mathematics (1)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D977A9-1ABE-E847-9066-D7D058EBBC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270" y="1593287"/>
            <a:ext cx="8196210" cy="4015497"/>
          </a:xfrm>
        </p:spPr>
        <p:txBody>
          <a:bodyPr/>
          <a:lstStyle/>
          <a:p>
            <a:r>
              <a:rPr lang="en-US" dirty="0"/>
              <a:t>By the end of this course, you will have:</a:t>
            </a:r>
          </a:p>
          <a:p>
            <a:pPr lvl="1"/>
            <a:r>
              <a:rPr lang="en-US" dirty="0"/>
              <a:t>Been brave and very comfortable with using C++ raw pointer</a:t>
            </a:r>
          </a:p>
          <a:p>
            <a:pPr lvl="1"/>
            <a:r>
              <a:rPr lang="en-US" dirty="0"/>
              <a:t>Implemented fundamental data structures such as list, stack, binary (search) tree, queue, heap, and iterators in them</a:t>
            </a:r>
          </a:p>
          <a:p>
            <a:pPr lvl="1"/>
            <a:r>
              <a:rPr lang="en-US" dirty="0"/>
              <a:t>Implemented your own C++ safe-pointers</a:t>
            </a:r>
          </a:p>
          <a:p>
            <a:pPr lvl="1"/>
            <a:r>
              <a:rPr lang="en-US" dirty="0"/>
              <a:t>Implemented your own SUDOKU solver</a:t>
            </a:r>
          </a:p>
          <a:p>
            <a:pPr lvl="1"/>
            <a:r>
              <a:rPr lang="en-US" dirty="0"/>
              <a:t>Understood how database indexing is implemented</a:t>
            </a:r>
          </a:p>
          <a:p>
            <a:pPr lvl="1"/>
            <a:r>
              <a:rPr lang="en-US" dirty="0"/>
              <a:t>Written your own text search engine (!!)</a:t>
            </a:r>
          </a:p>
          <a:p>
            <a:pPr lvl="1"/>
            <a:r>
              <a:rPr lang="en-US" dirty="0"/>
              <a:t>Understand how to answer “which algorithm is better?”</a:t>
            </a:r>
          </a:p>
          <a:p>
            <a:pPr lvl="1"/>
            <a:r>
              <a:rPr lang="en-US" dirty="0"/>
              <a:t>Known what “design pattern” is</a:t>
            </a:r>
          </a:p>
          <a:p>
            <a:pPr lvl="1"/>
            <a:r>
              <a:rPr lang="en-US" dirty="0"/>
              <a:t>Known how to apply Test Driven Development</a:t>
            </a:r>
          </a:p>
          <a:p>
            <a:pPr lvl="1"/>
            <a:r>
              <a:rPr lang="en-US" dirty="0"/>
              <a:t>Implemented your own class scheduling sorting algorithm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BD1BAA-0888-B442-8DFA-47D91470A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Highlights</a:t>
            </a:r>
          </a:p>
        </p:txBody>
      </p:sp>
    </p:spTree>
    <p:extLst>
      <p:ext uri="{BB962C8B-B14F-4D97-AF65-F5344CB8AC3E}">
        <p14:creationId xmlns:p14="http://schemas.microsoft.com/office/powerpoint/2010/main" val="1478614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32FDC3-3F75-8443-A856-7FBAF216D1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This course is </a:t>
            </a:r>
            <a:r>
              <a:rPr lang="en-US" dirty="0">
                <a:highlight>
                  <a:srgbClr val="FFFF00"/>
                </a:highlight>
              </a:rPr>
              <a:t>NOT</a:t>
            </a:r>
            <a:r>
              <a:rPr lang="en-US" dirty="0"/>
              <a:t> :</a:t>
            </a:r>
          </a:p>
          <a:p>
            <a:endParaRPr lang="en-US" sz="1200" dirty="0"/>
          </a:p>
          <a:p>
            <a:pPr lvl="1"/>
            <a:r>
              <a:rPr lang="en-US" dirty="0"/>
              <a:t>Focusing on teaching C++ class, but we will review the basics</a:t>
            </a:r>
          </a:p>
          <a:p>
            <a:pPr marL="457200" lvl="1" indent="0">
              <a:buNone/>
            </a:pPr>
            <a:endParaRPr lang="en-US" sz="1100" dirty="0"/>
          </a:p>
          <a:p>
            <a:pPr lvl="1"/>
            <a:r>
              <a:rPr lang="en-US" dirty="0"/>
              <a:t>A math class, but we will touch some theoretical topics such as induction as formal proof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C2CC7-388B-B849-A88E-62BAD7782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A165F-4D37-BA43-AD55-2EF3AB881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031" y="3883738"/>
            <a:ext cx="3480423" cy="26027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34503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BBE0A9-5285-4140-83BF-4A2CD9B5D8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We will only review C++ quickly</a:t>
            </a:r>
          </a:p>
          <a:p>
            <a:endParaRPr lang="en-US" b="0" dirty="0"/>
          </a:p>
          <a:p>
            <a:r>
              <a:rPr lang="en-US" b="0" dirty="0"/>
              <a:t>If in high doubt</a:t>
            </a:r>
          </a:p>
          <a:p>
            <a:pPr lvl="1"/>
            <a:r>
              <a:rPr lang="en-US" b="0" dirty="0"/>
              <a:t>CSS332 Programming with object oriented languages</a:t>
            </a:r>
          </a:p>
          <a:p>
            <a:pPr lvl="1"/>
            <a:r>
              <a:rPr lang="en-US" b="0" dirty="0"/>
              <a:t>A longer “boot camp” on C++ </a:t>
            </a:r>
          </a:p>
          <a:p>
            <a:pPr lvl="1"/>
            <a:r>
              <a:rPr lang="en-US" b="0" dirty="0"/>
              <a:t>Although this is not a prerequisite for CSS342, do take this class if at all possible if you are not familiar with C++</a:t>
            </a:r>
          </a:p>
          <a:p>
            <a:pPr lvl="1"/>
            <a:endParaRPr lang="en-US" b="0" dirty="0"/>
          </a:p>
          <a:p>
            <a:r>
              <a:rPr lang="en-US" b="0" dirty="0"/>
              <a:t>Quantitative Skills Center (tutoring) – Visit http://</a:t>
            </a:r>
            <a:r>
              <a:rPr lang="en-US" b="0" dirty="0" err="1"/>
              <a:t>www.uwb.edu</a:t>
            </a:r>
            <a:r>
              <a:rPr lang="en-US" b="0" dirty="0"/>
              <a:t>/</a:t>
            </a:r>
            <a:r>
              <a:rPr lang="en-US" b="0" dirty="0" err="1"/>
              <a:t>gsc</a:t>
            </a:r>
            <a:r>
              <a:rPr lang="en-US" b="0" dirty="0"/>
              <a:t> for more information</a:t>
            </a:r>
          </a:p>
          <a:p>
            <a:endParaRPr lang="en-US" b="0" dirty="0"/>
          </a:p>
          <a:p>
            <a:r>
              <a:rPr lang="en-US" b="0" dirty="0">
                <a:hlinkClick r:id="rId2"/>
              </a:rPr>
              <a:t>A good video tutorial series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39159B-10CE-2A46-958B-E0045F6A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305474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1ACB8-0DCD-2B4F-B53B-F17D95413F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OS:</a:t>
            </a:r>
          </a:p>
          <a:p>
            <a:pPr lvl="1"/>
            <a:r>
              <a:rPr lang="en-US" dirty="0"/>
              <a:t>Windows, Linux, Mac</a:t>
            </a:r>
          </a:p>
          <a:p>
            <a:endParaRPr lang="en-US" sz="1100" dirty="0"/>
          </a:p>
          <a:p>
            <a:r>
              <a:rPr lang="en-US" dirty="0"/>
              <a:t>IDE/Editor:</a:t>
            </a:r>
          </a:p>
          <a:p>
            <a:pPr lvl="1"/>
            <a:r>
              <a:rPr lang="en-US" dirty="0"/>
              <a:t>Visual studio, VS Code, </a:t>
            </a:r>
            <a:r>
              <a:rPr lang="en-US" dirty="0" err="1"/>
              <a:t>Clion</a:t>
            </a:r>
            <a:r>
              <a:rPr lang="en-US" dirty="0"/>
              <a:t>, </a:t>
            </a:r>
            <a:r>
              <a:rPr lang="en-US" dirty="0" err="1"/>
              <a:t>Xcode</a:t>
            </a:r>
            <a:r>
              <a:rPr lang="en-US" dirty="0"/>
              <a:t>, Atom, etc.</a:t>
            </a:r>
          </a:p>
          <a:p>
            <a:pPr lvl="1"/>
            <a:r>
              <a:rPr lang="en-US" dirty="0"/>
              <a:t>VIM, Emacs</a:t>
            </a:r>
          </a:p>
          <a:p>
            <a:pPr lvl="1"/>
            <a:endParaRPr lang="en-US" sz="1100" dirty="0"/>
          </a:p>
          <a:p>
            <a:r>
              <a:rPr lang="en-US" dirty="0"/>
              <a:t>Testing:</a:t>
            </a:r>
          </a:p>
          <a:p>
            <a:pPr lvl="1"/>
            <a:r>
              <a:rPr lang="en-US" dirty="0">
                <a:hlinkClick r:id="rId2"/>
              </a:rPr>
              <a:t>A review</a:t>
            </a:r>
            <a:r>
              <a:rPr lang="en-US" dirty="0"/>
              <a:t> by </a:t>
            </a:r>
            <a:r>
              <a:rPr lang="en-US" dirty="0" err="1"/>
              <a:t>Clion</a:t>
            </a:r>
            <a:endParaRPr lang="en-US" dirty="0"/>
          </a:p>
          <a:p>
            <a:pPr lvl="1"/>
            <a:r>
              <a:rPr lang="en-US" dirty="0" err="1"/>
              <a:t>Googletest</a:t>
            </a:r>
            <a:endParaRPr lang="en-US" dirty="0"/>
          </a:p>
          <a:p>
            <a:pPr lvl="1"/>
            <a:endParaRPr lang="en-US" sz="1100" dirty="0"/>
          </a:p>
          <a:p>
            <a:r>
              <a:rPr lang="en-US" dirty="0"/>
              <a:t>Source Control</a:t>
            </a:r>
          </a:p>
          <a:p>
            <a:pPr lvl="1"/>
            <a:r>
              <a:rPr lang="en-US" dirty="0"/>
              <a:t>Git, </a:t>
            </a:r>
            <a:r>
              <a:rPr lang="en-US" dirty="0" err="1"/>
              <a:t>www.github.com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4C279-AE9D-B645-9906-09C2D27A5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647" y="3794988"/>
            <a:ext cx="2286000" cy="2330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69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0325E-F900-9048-AFB9-CB1E3737E4DC}"/>
              </a:ext>
            </a:extLst>
          </p:cNvPr>
          <p:cNvSpPr/>
          <p:nvPr/>
        </p:nvSpPr>
        <p:spPr>
          <a:xfrm>
            <a:off x="571094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697A18-ACC6-F342-B3A0-610BABEEF73C}"/>
              </a:ext>
            </a:extLst>
          </p:cNvPr>
          <p:cNvSpPr/>
          <p:nvPr/>
        </p:nvSpPr>
        <p:spPr>
          <a:xfrm>
            <a:off x="617710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7E2CA-316B-5B4B-AB7E-B366B003A82D}"/>
              </a:ext>
            </a:extLst>
          </p:cNvPr>
          <p:cNvSpPr/>
          <p:nvPr/>
        </p:nvSpPr>
        <p:spPr>
          <a:xfrm>
            <a:off x="4778612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A0B2B5-FA22-F649-9F9B-B6C7D990C946}"/>
              </a:ext>
            </a:extLst>
          </p:cNvPr>
          <p:cNvSpPr/>
          <p:nvPr/>
        </p:nvSpPr>
        <p:spPr>
          <a:xfrm>
            <a:off x="524477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5B742-FDD6-B445-9172-99CC9E3B006D}"/>
              </a:ext>
            </a:extLst>
          </p:cNvPr>
          <p:cNvSpPr/>
          <p:nvPr/>
        </p:nvSpPr>
        <p:spPr>
          <a:xfrm>
            <a:off x="384628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C9E51-04AC-7940-9274-C35B1B873B00}"/>
              </a:ext>
            </a:extLst>
          </p:cNvPr>
          <p:cNvSpPr/>
          <p:nvPr/>
        </p:nvSpPr>
        <p:spPr>
          <a:xfrm>
            <a:off x="4312448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B533A1-802F-7143-8F2C-58A31C95EEF6}"/>
              </a:ext>
            </a:extLst>
          </p:cNvPr>
          <p:cNvSpPr/>
          <p:nvPr/>
        </p:nvSpPr>
        <p:spPr>
          <a:xfrm>
            <a:off x="291395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E9B3D5-62D9-1E4C-9B3D-9015AD2335E1}"/>
              </a:ext>
            </a:extLst>
          </p:cNvPr>
          <p:cNvSpPr/>
          <p:nvPr/>
        </p:nvSpPr>
        <p:spPr>
          <a:xfrm>
            <a:off x="338012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079818-678A-3F4E-A7B3-02A1A1289FC4}"/>
              </a:ext>
            </a:extLst>
          </p:cNvPr>
          <p:cNvCxnSpPr>
            <a:cxnSpLocks/>
          </p:cNvCxnSpPr>
          <p:nvPr/>
        </p:nvCxnSpPr>
        <p:spPr>
          <a:xfrm>
            <a:off x="2671482" y="4651496"/>
            <a:ext cx="4216149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00E557-E467-2A4A-BB45-28EE953F60EB}"/>
              </a:ext>
            </a:extLst>
          </p:cNvPr>
          <p:cNvCxnSpPr>
            <a:cxnSpLocks/>
          </p:cNvCxnSpPr>
          <p:nvPr/>
        </p:nvCxnSpPr>
        <p:spPr>
          <a:xfrm>
            <a:off x="2671482" y="5467284"/>
            <a:ext cx="4180711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BC1FCDB-2BFF-564C-B72F-B3A3F3C55E4F}"/>
              </a:ext>
            </a:extLst>
          </p:cNvPr>
          <p:cNvSpPr/>
          <p:nvPr/>
        </p:nvSpPr>
        <p:spPr>
          <a:xfrm>
            <a:off x="2829350" y="5735995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pushBack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622CE6-96A2-8A43-AA6A-411F18E053E2}"/>
              </a:ext>
            </a:extLst>
          </p:cNvPr>
          <p:cNvSpPr/>
          <p:nvPr/>
        </p:nvSpPr>
        <p:spPr>
          <a:xfrm>
            <a:off x="5710940" y="6283072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B585F1-C0AE-984C-B192-15130EA821DC}"/>
              </a:ext>
            </a:extLst>
          </p:cNvPr>
          <p:cNvSpPr/>
          <p:nvPr/>
        </p:nvSpPr>
        <p:spPr>
          <a:xfrm>
            <a:off x="2869874" y="5735995"/>
            <a:ext cx="1333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popFront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7D0034-16B4-7044-B3E0-ABFB3437A516}"/>
              </a:ext>
            </a:extLst>
          </p:cNvPr>
          <p:cNvSpPr/>
          <p:nvPr/>
        </p:nvSpPr>
        <p:spPr>
          <a:xfrm>
            <a:off x="5011694" y="6125438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4D0330-DD44-C941-92F2-D3BF4F9B85C6}"/>
              </a:ext>
            </a:extLst>
          </p:cNvPr>
          <p:cNvSpPr/>
          <p:nvPr/>
        </p:nvSpPr>
        <p:spPr>
          <a:xfrm>
            <a:off x="4282704" y="6253407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0751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16" grpId="0"/>
      <p:bldP spid="16" grpId="1"/>
      <p:bldP spid="17" grpId="0" animBg="1"/>
      <p:bldP spid="17" grpId="1" animBg="1"/>
      <p:bldP spid="18" grpId="0"/>
      <p:bldP spid="19" grpId="0" animBg="1"/>
      <p:bldP spid="19" grpId="1" animBg="1"/>
      <p:bldP spid="2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63FE5-CCBD-FC44-A473-769802C4C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Dr. Peng Du</a:t>
            </a:r>
          </a:p>
          <a:p>
            <a:pPr lvl="1"/>
            <a:r>
              <a:rPr lang="en-US" dirty="0"/>
              <a:t>High performance computing</a:t>
            </a:r>
          </a:p>
          <a:p>
            <a:pPr lvl="1"/>
            <a:r>
              <a:rPr lang="en-US" dirty="0"/>
              <a:t>Cloud computing</a:t>
            </a:r>
          </a:p>
          <a:p>
            <a:pPr lvl="1"/>
            <a:r>
              <a:rPr lang="en-US" dirty="0"/>
              <a:t>Web service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5F689-4A00-9547-B0F1-4F4E1B4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E0470-5B11-4541-BE40-131CAF7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357" y="699723"/>
            <a:ext cx="2360129" cy="1327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F6B7E6-8970-8D4B-82EE-8BD8674D2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947" y="1041480"/>
            <a:ext cx="1732568" cy="904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85B767-B998-AE40-86E6-C0C86A562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107450"/>
            <a:ext cx="1270000" cy="127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20EFFD-DB30-0C47-BF4C-1BAEF0589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341" y="4380256"/>
            <a:ext cx="964971" cy="964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E25B14-6A42-8947-B2C2-947D5E59A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163" y="4456205"/>
            <a:ext cx="1133673" cy="964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072-3F66-8D4E-AF7B-8096C10603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947" y="2114002"/>
            <a:ext cx="1729768" cy="993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C1466E-7160-9949-A9CF-75F2FD2CE20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8227"/>
          <a:stretch/>
        </p:blipFill>
        <p:spPr>
          <a:xfrm>
            <a:off x="521022" y="6098092"/>
            <a:ext cx="2254996" cy="556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7503-A9EF-4F4D-96A4-ACEA5C7711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022" y="5094006"/>
            <a:ext cx="2254996" cy="117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86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0504-ACDF-C344-857C-51FEF00D7F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3785534"/>
          </a:xfrm>
        </p:spPr>
        <p:txBody>
          <a:bodyPr/>
          <a:lstStyle/>
          <a:p>
            <a:r>
              <a:rPr lang="en-US" dirty="0"/>
              <a:t>You need to take N course, and some courses may have prerequisites, for example:</a:t>
            </a:r>
          </a:p>
          <a:p>
            <a:endParaRPr lang="en-US" dirty="0"/>
          </a:p>
          <a:p>
            <a:r>
              <a:rPr lang="en-US" dirty="0"/>
              <a:t>CSS 342: </a:t>
            </a:r>
          </a:p>
          <a:p>
            <a:pPr lvl="1"/>
            <a:r>
              <a:rPr lang="en-US" dirty="0"/>
              <a:t>CSS 133, CSS 143, CSE 143, or CSS 162, and </a:t>
            </a:r>
          </a:p>
          <a:p>
            <a:pPr lvl="1"/>
            <a:r>
              <a:rPr lang="en-US" dirty="0"/>
              <a:t>STMATH 125 or MATH 125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6A199F-79DD-A349-9F24-D27260EA0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a problem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40596A3-5D96-7B41-87C9-CCCAE40BFAE3}"/>
              </a:ext>
            </a:extLst>
          </p:cNvPr>
          <p:cNvSpPr/>
          <p:nvPr/>
        </p:nvSpPr>
        <p:spPr>
          <a:xfrm>
            <a:off x="1792942" y="5572089"/>
            <a:ext cx="2223246" cy="914400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chemeClr val="accent5"/>
                </a:solidFill>
              </a:rPr>
              <a:t>STMATH 125 or MATH 125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D0E9040-7213-C94E-85A9-880D7FAF9364}"/>
              </a:ext>
            </a:extLst>
          </p:cNvPr>
          <p:cNvSpPr/>
          <p:nvPr/>
        </p:nvSpPr>
        <p:spPr>
          <a:xfrm>
            <a:off x="1792942" y="4496982"/>
            <a:ext cx="2223246" cy="914400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CSS 133, CSS 143, CSE 143, or CSS 162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1FF1B8-16F0-F04B-83AB-D8893C2D0BB5}"/>
              </a:ext>
            </a:extLst>
          </p:cNvPr>
          <p:cNvSpPr/>
          <p:nvPr/>
        </p:nvSpPr>
        <p:spPr>
          <a:xfrm>
            <a:off x="5038164" y="4981077"/>
            <a:ext cx="2223246" cy="914400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CSS 342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F5D1D9-EBAA-4B41-AFC0-4DE22A57BF30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016188" y="4954182"/>
            <a:ext cx="1021976" cy="484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F4A3BC-B38A-774B-B201-18669EDC348E}"/>
              </a:ext>
            </a:extLst>
          </p:cNvPr>
          <p:cNvCxnSpPr>
            <a:stCxn id="4" idx="3"/>
          </p:cNvCxnSpPr>
          <p:nvPr/>
        </p:nvCxnSpPr>
        <p:spPr>
          <a:xfrm flipV="1">
            <a:off x="4016188" y="5572089"/>
            <a:ext cx="1021976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019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357BD1-607B-6D47-B329-4F2B52E2A0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391957"/>
          </a:xfrm>
        </p:spPr>
        <p:txBody>
          <a:bodyPr/>
          <a:lstStyle/>
          <a:p>
            <a:r>
              <a:rPr lang="en-US" b="0" dirty="0"/>
              <a:t>Former definition:</a:t>
            </a:r>
          </a:p>
          <a:p>
            <a:pPr lvl="1"/>
            <a:r>
              <a:rPr lang="en-US" b="0" dirty="0"/>
              <a:t>Given the total number of courses and a list of prerequisite </a:t>
            </a:r>
            <a:r>
              <a:rPr lang="en-US" dirty="0"/>
              <a:t>pairs</a:t>
            </a:r>
            <a:r>
              <a:rPr lang="en-US" b="0" dirty="0"/>
              <a:t>, return the ordering of courses you should take to finish all courses.</a:t>
            </a:r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1CF3EAE-7B38-664A-9572-BC7674AA3368}"/>
              </a:ext>
            </a:extLst>
          </p:cNvPr>
          <p:cNvSpPr txBox="1">
            <a:spLocks/>
          </p:cNvSpPr>
          <p:nvPr/>
        </p:nvSpPr>
        <p:spPr>
          <a:xfrm>
            <a:off x="659305" y="3429000"/>
            <a:ext cx="8196210" cy="10085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Example:</a:t>
            </a:r>
          </a:p>
          <a:p>
            <a:pPr lvl="1"/>
            <a:r>
              <a:rPr lang="en-US" b="0" dirty="0"/>
              <a:t>0 </a:t>
            </a:r>
            <a:r>
              <a:rPr lang="en-US" b="0" dirty="0">
                <a:sym typeface="Wingdings" pitchFamily="2" charset="2"/>
              </a:rPr>
              <a:t> 1, 2 (read as “course 0 is the prerequisite of course 1 and 2”)</a:t>
            </a:r>
          </a:p>
          <a:p>
            <a:pPr lvl="1"/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7B55606-808B-B541-83DB-91E4061CBB48}"/>
              </a:ext>
            </a:extLst>
          </p:cNvPr>
          <p:cNvSpPr txBox="1">
            <a:spLocks/>
          </p:cNvSpPr>
          <p:nvPr/>
        </p:nvSpPr>
        <p:spPr>
          <a:xfrm>
            <a:off x="659305" y="4630270"/>
            <a:ext cx="8196210" cy="10085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Another example:</a:t>
            </a:r>
          </a:p>
          <a:p>
            <a:pPr lvl="1"/>
            <a:r>
              <a:rPr lang="en-US" b="0" dirty="0"/>
              <a:t>1 </a:t>
            </a:r>
            <a:r>
              <a:rPr lang="en-US" b="0" dirty="0">
                <a:sym typeface="Wingdings" pitchFamily="2" charset="2"/>
              </a:rPr>
              <a:t> 4 (“course 1 is the prerequisite of course 4”)</a:t>
            </a:r>
          </a:p>
          <a:p>
            <a:pPr lvl="1"/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9A66355-4905-6140-8540-A2BC8BFCD9CC}"/>
              </a:ext>
            </a:extLst>
          </p:cNvPr>
          <p:cNvSpPr txBox="1">
            <a:spLocks/>
          </p:cNvSpPr>
          <p:nvPr/>
        </p:nvSpPr>
        <p:spPr>
          <a:xfrm>
            <a:off x="659305" y="5670174"/>
            <a:ext cx="8196210" cy="10085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Some courses don’t have prerequisite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26463DD-425C-1140-8BD8-71122CDF6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COURSE SCHEDULING PROBLEM</a:t>
            </a:r>
          </a:p>
        </p:txBody>
      </p:sp>
    </p:spTree>
    <p:extLst>
      <p:ext uri="{BB962C8B-B14F-4D97-AF65-F5344CB8AC3E}">
        <p14:creationId xmlns:p14="http://schemas.microsoft.com/office/powerpoint/2010/main" val="385928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98143-E6CC-A54E-96A5-FF68CF15C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 </a:t>
            </a:r>
            <a:r>
              <a:rPr lang="en-US" dirty="0">
                <a:sym typeface="Wingdings" pitchFamily="2" charset="2"/>
              </a:rPr>
              <a:t> 1</a:t>
            </a:r>
          </a:p>
          <a:p>
            <a:r>
              <a:rPr lang="en-US" dirty="0">
                <a:sym typeface="Wingdings" pitchFamily="2" charset="2"/>
              </a:rPr>
              <a:t>0  3</a:t>
            </a:r>
          </a:p>
          <a:p>
            <a:r>
              <a:rPr lang="en-US" dirty="0">
                <a:sym typeface="Wingdings" pitchFamily="2" charset="2"/>
              </a:rPr>
              <a:t>1  2</a:t>
            </a:r>
          </a:p>
          <a:p>
            <a:r>
              <a:rPr lang="en-US" dirty="0">
                <a:sym typeface="Wingdings" pitchFamily="2" charset="2"/>
              </a:rPr>
              <a:t>1  3</a:t>
            </a:r>
          </a:p>
          <a:p>
            <a:r>
              <a:rPr lang="en-US" dirty="0">
                <a:sym typeface="Wingdings" pitchFamily="2" charset="2"/>
              </a:rPr>
              <a:t>2  4</a:t>
            </a:r>
          </a:p>
          <a:p>
            <a:r>
              <a:rPr lang="en-US" dirty="0">
                <a:sym typeface="Wingdings" pitchFamily="2" charset="2"/>
              </a:rPr>
              <a:t>3  4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C7579-77A0-BC4F-B477-B2D56A8B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 PROBLEM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592A8BB-1463-A44E-8F75-89FA00817B4B}"/>
              </a:ext>
            </a:extLst>
          </p:cNvPr>
          <p:cNvGrpSpPr/>
          <p:nvPr/>
        </p:nvGrpSpPr>
        <p:grpSpPr>
          <a:xfrm>
            <a:off x="4909131" y="1428656"/>
            <a:ext cx="2797945" cy="3009929"/>
            <a:chOff x="4909131" y="1428656"/>
            <a:chExt cx="2797945" cy="300992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C8CF101-9BEC-5E42-99A3-24504278E50E}"/>
                </a:ext>
              </a:extLst>
            </p:cNvPr>
            <p:cNvSpPr/>
            <p:nvPr/>
          </p:nvSpPr>
          <p:spPr>
            <a:xfrm>
              <a:off x="4909131" y="2637785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310AE6-D618-274C-A65C-171819879B0D}"/>
                </a:ext>
              </a:extLst>
            </p:cNvPr>
            <p:cNvSpPr/>
            <p:nvPr/>
          </p:nvSpPr>
          <p:spPr>
            <a:xfrm>
              <a:off x="5966967" y="263778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6E6994-3A44-6A48-9485-707057F1B929}"/>
                </a:ext>
              </a:extLst>
            </p:cNvPr>
            <p:cNvSpPr/>
            <p:nvPr/>
          </p:nvSpPr>
          <p:spPr>
            <a:xfrm>
              <a:off x="7115405" y="1984467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E718B-CBF5-C14C-AAA4-5AEB4C9CAAFE}"/>
                </a:ext>
              </a:extLst>
            </p:cNvPr>
            <p:cNvSpPr/>
            <p:nvPr/>
          </p:nvSpPr>
          <p:spPr>
            <a:xfrm>
              <a:off x="5350980" y="384691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A8C4F6A-6D0F-934F-AC3D-B71260560B73}"/>
                </a:ext>
              </a:extLst>
            </p:cNvPr>
            <p:cNvSpPr/>
            <p:nvPr/>
          </p:nvSpPr>
          <p:spPr>
            <a:xfrm>
              <a:off x="5375296" y="1428656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BF736A5-233C-1340-87BF-E112D537B41F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5282931" y="1933679"/>
              <a:ext cx="179013" cy="75573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1F854AF-490D-6D4A-8528-459FEE188EF5}"/>
                </a:ext>
              </a:extLst>
            </p:cNvPr>
            <p:cNvCxnSpPr>
              <a:cxnSpLocks/>
              <a:stCxn id="11" idx="5"/>
              <a:endCxn id="6" idx="0"/>
            </p:cNvCxnSpPr>
            <p:nvPr/>
          </p:nvCxnSpPr>
          <p:spPr>
            <a:xfrm>
              <a:off x="5880319" y="1933679"/>
              <a:ext cx="382484" cy="7041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E465208-4412-4C40-A5E6-376D21ADE1FE}"/>
                </a:ext>
              </a:extLst>
            </p:cNvPr>
            <p:cNvCxnSpPr>
              <a:cxnSpLocks/>
              <a:stCxn id="4" idx="4"/>
              <a:endCxn id="8" idx="1"/>
            </p:cNvCxnSpPr>
            <p:nvPr/>
          </p:nvCxnSpPr>
          <p:spPr>
            <a:xfrm>
              <a:off x="5204967" y="3229456"/>
              <a:ext cx="232661" cy="70410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32C0EF5-C666-1F40-BC82-277CD31991EA}"/>
                </a:ext>
              </a:extLst>
            </p:cNvPr>
            <p:cNvCxnSpPr>
              <a:cxnSpLocks/>
              <a:stCxn id="6" idx="4"/>
              <a:endCxn id="8" idx="7"/>
            </p:cNvCxnSpPr>
            <p:nvPr/>
          </p:nvCxnSpPr>
          <p:spPr>
            <a:xfrm flipH="1">
              <a:off x="5856003" y="3229455"/>
              <a:ext cx="406800" cy="70410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C3F9803-91D2-D54F-8672-9A090BE7C8F9}"/>
                </a:ext>
              </a:extLst>
            </p:cNvPr>
            <p:cNvCxnSpPr>
              <a:cxnSpLocks/>
              <a:stCxn id="7" idx="1"/>
              <a:endCxn id="11" idx="6"/>
            </p:cNvCxnSpPr>
            <p:nvPr/>
          </p:nvCxnSpPr>
          <p:spPr>
            <a:xfrm flipH="1" flipV="1">
              <a:off x="5966967" y="1724492"/>
              <a:ext cx="1235086" cy="34662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F8379C6-87A5-694A-B487-85CC556E7B65}"/>
                </a:ext>
              </a:extLst>
            </p:cNvPr>
            <p:cNvCxnSpPr>
              <a:cxnSpLocks/>
              <a:stCxn id="7" idx="3"/>
              <a:endCxn id="6" idx="6"/>
            </p:cNvCxnSpPr>
            <p:nvPr/>
          </p:nvCxnSpPr>
          <p:spPr>
            <a:xfrm flipH="1">
              <a:off x="6558638" y="2489490"/>
              <a:ext cx="643415" cy="44413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049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98143-E6CC-A54E-96A5-FF68CF15C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908" y="1756328"/>
            <a:ext cx="2191471" cy="4015497"/>
          </a:xfrm>
        </p:spPr>
        <p:txBody>
          <a:bodyPr/>
          <a:lstStyle/>
          <a:p>
            <a:r>
              <a:rPr lang="en-US" dirty="0"/>
              <a:t>0 </a:t>
            </a:r>
            <a:r>
              <a:rPr lang="en-US" dirty="0">
                <a:sym typeface="Wingdings" pitchFamily="2" charset="2"/>
              </a:rPr>
              <a:t> 1</a:t>
            </a:r>
          </a:p>
          <a:p>
            <a:r>
              <a:rPr lang="en-US" dirty="0">
                <a:sym typeface="Wingdings" pitchFamily="2" charset="2"/>
              </a:rPr>
              <a:t>0  3</a:t>
            </a:r>
          </a:p>
          <a:p>
            <a:r>
              <a:rPr lang="en-US" dirty="0">
                <a:sym typeface="Wingdings" pitchFamily="2" charset="2"/>
              </a:rPr>
              <a:t>1  2</a:t>
            </a:r>
          </a:p>
          <a:p>
            <a:r>
              <a:rPr lang="en-US" dirty="0">
                <a:sym typeface="Wingdings" pitchFamily="2" charset="2"/>
              </a:rPr>
              <a:t>1  3</a:t>
            </a:r>
          </a:p>
          <a:p>
            <a:r>
              <a:rPr lang="en-US" dirty="0">
                <a:sym typeface="Wingdings" pitchFamily="2" charset="2"/>
              </a:rPr>
              <a:t>2  4</a:t>
            </a:r>
          </a:p>
          <a:p>
            <a:r>
              <a:rPr lang="en-US" dirty="0">
                <a:sym typeface="Wingdings" pitchFamily="2" charset="2"/>
              </a:rPr>
              <a:t>3  4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C7579-77A0-BC4F-B477-B2D56A8B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 PROBLEM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DCD2BA8-2340-F24E-9876-36E3016C0D22}"/>
              </a:ext>
            </a:extLst>
          </p:cNvPr>
          <p:cNvSpPr txBox="1">
            <a:spLocks/>
          </p:cNvSpPr>
          <p:nvPr/>
        </p:nvSpPr>
        <p:spPr>
          <a:xfrm>
            <a:off x="3130501" y="1756328"/>
            <a:ext cx="1002833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[0,</a:t>
            </a:r>
            <a:r>
              <a:rPr lang="en-US" dirty="0">
                <a:sym typeface="Wingdings" pitchFamily="2" charset="2"/>
              </a:rPr>
              <a:t> 1]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[0,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2]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[2, 4]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[3, 4]</a:t>
            </a: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B63F7E-ED98-064B-A4E5-E6BC7F8AB75E}"/>
              </a:ext>
            </a:extLst>
          </p:cNvPr>
          <p:cNvSpPr/>
          <p:nvPr/>
        </p:nvSpPr>
        <p:spPr>
          <a:xfrm>
            <a:off x="1971811" y="2718551"/>
            <a:ext cx="977153" cy="4975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8DAAAF-775C-F64B-B058-BBF249EFB527}"/>
              </a:ext>
            </a:extLst>
          </p:cNvPr>
          <p:cNvGrpSpPr/>
          <p:nvPr/>
        </p:nvGrpSpPr>
        <p:grpSpPr>
          <a:xfrm>
            <a:off x="7469960" y="2232215"/>
            <a:ext cx="1494535" cy="1607767"/>
            <a:chOff x="4909131" y="1428656"/>
            <a:chExt cx="2797945" cy="300992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054AFA-55FB-364D-B97E-07FF11901AF0}"/>
                </a:ext>
              </a:extLst>
            </p:cNvPr>
            <p:cNvSpPr/>
            <p:nvPr/>
          </p:nvSpPr>
          <p:spPr>
            <a:xfrm>
              <a:off x="4909131" y="2637785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45FE50-077F-3E43-B3D8-49FFCABCA82C}"/>
                </a:ext>
              </a:extLst>
            </p:cNvPr>
            <p:cNvSpPr/>
            <p:nvPr/>
          </p:nvSpPr>
          <p:spPr>
            <a:xfrm>
              <a:off x="5966967" y="263778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934B4C-E0F8-1F40-AD29-DAC0D9036DC1}"/>
                </a:ext>
              </a:extLst>
            </p:cNvPr>
            <p:cNvSpPr/>
            <p:nvPr/>
          </p:nvSpPr>
          <p:spPr>
            <a:xfrm>
              <a:off x="7115405" y="1984467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B47807A-0D16-464B-959D-FD93782A0421}"/>
                </a:ext>
              </a:extLst>
            </p:cNvPr>
            <p:cNvSpPr/>
            <p:nvPr/>
          </p:nvSpPr>
          <p:spPr>
            <a:xfrm>
              <a:off x="5350980" y="384691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B020CFF-5839-5B43-ACB8-F247B867490F}"/>
                </a:ext>
              </a:extLst>
            </p:cNvPr>
            <p:cNvSpPr/>
            <p:nvPr/>
          </p:nvSpPr>
          <p:spPr>
            <a:xfrm>
              <a:off x="5375296" y="1428656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6214F1B-A26C-DA40-B277-CA38B395ABC0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H="1">
              <a:off x="5282931" y="1933679"/>
              <a:ext cx="179013" cy="75573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D7C74BF-6453-CD4D-8FCB-1DF739C22DE9}"/>
                </a:ext>
              </a:extLst>
            </p:cNvPr>
            <p:cNvCxnSpPr>
              <a:cxnSpLocks/>
              <a:stCxn id="25" idx="5"/>
              <a:endCxn id="21" idx="0"/>
            </p:cNvCxnSpPr>
            <p:nvPr/>
          </p:nvCxnSpPr>
          <p:spPr>
            <a:xfrm>
              <a:off x="5880319" y="1933679"/>
              <a:ext cx="382484" cy="7041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B451D7F-9424-8B43-A319-C15503C80156}"/>
                </a:ext>
              </a:extLst>
            </p:cNvPr>
            <p:cNvCxnSpPr>
              <a:cxnSpLocks/>
              <a:stCxn id="19" idx="4"/>
              <a:endCxn id="24" idx="1"/>
            </p:cNvCxnSpPr>
            <p:nvPr/>
          </p:nvCxnSpPr>
          <p:spPr>
            <a:xfrm>
              <a:off x="5204967" y="3229456"/>
              <a:ext cx="232661" cy="70410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87880BB-5ECD-F84D-A465-6C194A5EDDEA}"/>
                </a:ext>
              </a:extLst>
            </p:cNvPr>
            <p:cNvCxnSpPr>
              <a:cxnSpLocks/>
              <a:stCxn id="21" idx="4"/>
              <a:endCxn id="24" idx="7"/>
            </p:cNvCxnSpPr>
            <p:nvPr/>
          </p:nvCxnSpPr>
          <p:spPr>
            <a:xfrm flipH="1">
              <a:off x="5856003" y="3229455"/>
              <a:ext cx="406800" cy="70410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CC90D6B-8101-8647-BDD3-FB5BAE484003}"/>
                </a:ext>
              </a:extLst>
            </p:cNvPr>
            <p:cNvCxnSpPr>
              <a:cxnSpLocks/>
              <a:stCxn id="22" idx="1"/>
              <a:endCxn id="25" idx="6"/>
            </p:cNvCxnSpPr>
            <p:nvPr/>
          </p:nvCxnSpPr>
          <p:spPr>
            <a:xfrm flipH="1" flipV="1">
              <a:off x="5966967" y="1724492"/>
              <a:ext cx="1235086" cy="34662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BF32485-684A-D345-A98D-35873CB5F704}"/>
                </a:ext>
              </a:extLst>
            </p:cNvPr>
            <p:cNvCxnSpPr>
              <a:cxnSpLocks/>
              <a:stCxn id="22" idx="3"/>
              <a:endCxn id="21" idx="6"/>
            </p:cNvCxnSpPr>
            <p:nvPr/>
          </p:nvCxnSpPr>
          <p:spPr>
            <a:xfrm flipH="1">
              <a:off x="6558638" y="2489490"/>
              <a:ext cx="643415" cy="44413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C2C51B-E4B2-1C4C-956B-8E90EEA586B8}"/>
              </a:ext>
            </a:extLst>
          </p:cNvPr>
          <p:cNvCxnSpPr/>
          <p:nvPr/>
        </p:nvCxnSpPr>
        <p:spPr>
          <a:xfrm>
            <a:off x="4491318" y="3429000"/>
            <a:ext cx="2620658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8452FFE-0EB0-EA4B-AF15-2F7D36101F95}"/>
              </a:ext>
            </a:extLst>
          </p:cNvPr>
          <p:cNvSpPr/>
          <p:nvPr/>
        </p:nvSpPr>
        <p:spPr>
          <a:xfrm>
            <a:off x="5589025" y="2967321"/>
            <a:ext cx="5489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sym typeface="Wingdings" pitchFamily="2" charset="2"/>
              </a:rPr>
              <a:t>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EC9D39-E500-8B46-8669-2D2411E257B2}"/>
              </a:ext>
            </a:extLst>
          </p:cNvPr>
          <p:cNvSpPr/>
          <p:nvPr/>
        </p:nvSpPr>
        <p:spPr>
          <a:xfrm>
            <a:off x="4895151" y="1975161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B429D7-DDC9-C24D-80EE-89AEAE025268}"/>
              </a:ext>
            </a:extLst>
          </p:cNvPr>
          <p:cNvSpPr/>
          <p:nvPr/>
        </p:nvSpPr>
        <p:spPr>
          <a:xfrm>
            <a:off x="5677359" y="1977139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348D3B-C76E-AA41-BCC0-2EE8D53D0F2D}"/>
              </a:ext>
            </a:extLst>
          </p:cNvPr>
          <p:cNvSpPr/>
          <p:nvPr/>
        </p:nvSpPr>
        <p:spPr>
          <a:xfrm>
            <a:off x="6430695" y="19751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7B8E2E2-E7D4-0340-B014-6AB98051C9C7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143523" y="2206265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EF3EB82-7AB9-314A-A3FD-35056F2E592A}"/>
              </a:ext>
            </a:extLst>
          </p:cNvPr>
          <p:cNvSpPr/>
          <p:nvPr/>
        </p:nvSpPr>
        <p:spPr>
          <a:xfrm>
            <a:off x="4796119" y="1888854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13BBF39-EE57-584E-A07C-45B13A8FFF21}"/>
              </a:ext>
            </a:extLst>
          </p:cNvPr>
          <p:cNvSpPr/>
          <p:nvPr/>
        </p:nvSpPr>
        <p:spPr>
          <a:xfrm>
            <a:off x="4895151" y="262533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CCEB317-919D-9D4F-B77A-1A09226994C9}"/>
              </a:ext>
            </a:extLst>
          </p:cNvPr>
          <p:cNvSpPr/>
          <p:nvPr/>
        </p:nvSpPr>
        <p:spPr>
          <a:xfrm>
            <a:off x="5677359" y="262731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B5F4EAB-049A-9C4A-B22D-F1716477F00B}"/>
              </a:ext>
            </a:extLst>
          </p:cNvPr>
          <p:cNvSpPr/>
          <p:nvPr/>
        </p:nvSpPr>
        <p:spPr>
          <a:xfrm>
            <a:off x="6430695" y="2625333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872788-A0C9-1046-837F-98EF7ABA6D2D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6143523" y="2856437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FC886B-E552-8046-93A1-749798683685}"/>
              </a:ext>
            </a:extLst>
          </p:cNvPr>
          <p:cNvSpPr/>
          <p:nvPr/>
        </p:nvSpPr>
        <p:spPr>
          <a:xfrm>
            <a:off x="4796119" y="253902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DA9C689-7EAB-5443-B754-7D5400A6BB57}"/>
              </a:ext>
            </a:extLst>
          </p:cNvPr>
          <p:cNvSpPr/>
          <p:nvPr/>
        </p:nvSpPr>
        <p:spPr>
          <a:xfrm>
            <a:off x="4895151" y="327448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5CDDC5B-84DA-9C46-9A49-D3407E7A0040}"/>
              </a:ext>
            </a:extLst>
          </p:cNvPr>
          <p:cNvSpPr/>
          <p:nvPr/>
        </p:nvSpPr>
        <p:spPr>
          <a:xfrm>
            <a:off x="5677359" y="32764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6F8241-7617-F643-9D8D-A68B44EF3236}"/>
              </a:ext>
            </a:extLst>
          </p:cNvPr>
          <p:cNvSpPr/>
          <p:nvPr/>
        </p:nvSpPr>
        <p:spPr>
          <a:xfrm>
            <a:off x="4796119" y="318817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8887C19-E9BB-AB47-A595-9B133D05F549}"/>
              </a:ext>
            </a:extLst>
          </p:cNvPr>
          <p:cNvSpPr/>
          <p:nvPr/>
        </p:nvSpPr>
        <p:spPr>
          <a:xfrm>
            <a:off x="4895151" y="3924070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9B2422E-8A4E-BD4F-BB9D-0633288D99DB}"/>
              </a:ext>
            </a:extLst>
          </p:cNvPr>
          <p:cNvSpPr/>
          <p:nvPr/>
        </p:nvSpPr>
        <p:spPr>
          <a:xfrm>
            <a:off x="5677359" y="3926048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3B5652-8A8D-804A-BDEA-F6041BABADF6}"/>
              </a:ext>
            </a:extLst>
          </p:cNvPr>
          <p:cNvSpPr/>
          <p:nvPr/>
        </p:nvSpPr>
        <p:spPr>
          <a:xfrm>
            <a:off x="4796119" y="3837763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6909725-DA9A-404A-BBD7-254EB38E6963}"/>
              </a:ext>
            </a:extLst>
          </p:cNvPr>
          <p:cNvSpPr/>
          <p:nvPr/>
        </p:nvSpPr>
        <p:spPr>
          <a:xfrm>
            <a:off x="4895151" y="4577889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5810B54-2B01-D646-95AD-024D4B30095F}"/>
              </a:ext>
            </a:extLst>
          </p:cNvPr>
          <p:cNvSpPr/>
          <p:nvPr/>
        </p:nvSpPr>
        <p:spPr>
          <a:xfrm>
            <a:off x="4796119" y="4491582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7B4752-60DF-2842-AF58-3033B52EDEB5}"/>
              </a:ext>
            </a:extLst>
          </p:cNvPr>
          <p:cNvSpPr txBox="1"/>
          <p:nvPr/>
        </p:nvSpPr>
        <p:spPr>
          <a:xfrm>
            <a:off x="4796119" y="1147542"/>
            <a:ext cx="78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12DCD64-3760-EA4D-9E74-68BE27D41471}"/>
              </a:ext>
            </a:extLst>
          </p:cNvPr>
          <p:cNvSpPr txBox="1"/>
          <p:nvPr/>
        </p:nvSpPr>
        <p:spPr>
          <a:xfrm>
            <a:off x="5744992" y="1156837"/>
            <a:ext cx="72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D6D67F1-8A97-234A-BD21-E45F14E0590D}"/>
              </a:ext>
            </a:extLst>
          </p:cNvPr>
          <p:cNvCxnSpPr>
            <a:cxnSpLocks/>
            <a:stCxn id="67" idx="2"/>
            <a:endCxn id="33" idx="0"/>
          </p:cNvCxnSpPr>
          <p:nvPr/>
        </p:nvCxnSpPr>
        <p:spPr>
          <a:xfrm flipH="1">
            <a:off x="5128233" y="1516874"/>
            <a:ext cx="60878" cy="45828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1E0412D-5DA4-8A41-BE2D-8072DF7704DD}"/>
              </a:ext>
            </a:extLst>
          </p:cNvPr>
          <p:cNvCxnSpPr>
            <a:cxnSpLocks/>
            <a:stCxn id="68" idx="2"/>
            <a:endCxn id="39" idx="0"/>
          </p:cNvCxnSpPr>
          <p:nvPr/>
        </p:nvCxnSpPr>
        <p:spPr>
          <a:xfrm flipH="1">
            <a:off x="5910441" y="1526169"/>
            <a:ext cx="198337" cy="45097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C6AE27-EDEF-804D-B342-2E39E2E72D02}"/>
              </a:ext>
            </a:extLst>
          </p:cNvPr>
          <p:cNvCxnSpPr>
            <a:cxnSpLocks/>
            <a:stCxn id="68" idx="2"/>
            <a:endCxn id="40" idx="0"/>
          </p:cNvCxnSpPr>
          <p:nvPr/>
        </p:nvCxnSpPr>
        <p:spPr>
          <a:xfrm>
            <a:off x="6108778" y="1526169"/>
            <a:ext cx="554999" cy="44899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92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 animBg="1"/>
      <p:bldP spid="12" grpId="0"/>
      <p:bldP spid="12" grpId="1"/>
      <p:bldP spid="33" grpId="0" animBg="1"/>
      <p:bldP spid="39" grpId="0" animBg="1"/>
      <p:bldP spid="40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58" grpId="0" animBg="1"/>
      <p:bldP spid="61" grpId="0" animBg="1"/>
      <p:bldP spid="62" grpId="0" animBg="1"/>
      <p:bldP spid="66" grpId="0" animBg="1"/>
      <p:bldP spid="67" grpId="0"/>
      <p:bldP spid="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98143-E6CC-A54E-96A5-FF68CF15C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908" y="1756328"/>
            <a:ext cx="2191471" cy="4015497"/>
          </a:xfrm>
        </p:spPr>
        <p:txBody>
          <a:bodyPr/>
          <a:lstStyle/>
          <a:p>
            <a:r>
              <a:rPr lang="en-US" dirty="0"/>
              <a:t>0 </a:t>
            </a:r>
            <a:r>
              <a:rPr lang="en-US" dirty="0">
                <a:sym typeface="Wingdings" pitchFamily="2" charset="2"/>
              </a:rPr>
              <a:t> 1</a:t>
            </a:r>
          </a:p>
          <a:p>
            <a:r>
              <a:rPr lang="en-US" dirty="0">
                <a:sym typeface="Wingdings" pitchFamily="2" charset="2"/>
              </a:rPr>
              <a:t>0  3</a:t>
            </a:r>
          </a:p>
          <a:p>
            <a:r>
              <a:rPr lang="en-US" dirty="0">
                <a:sym typeface="Wingdings" pitchFamily="2" charset="2"/>
              </a:rPr>
              <a:t>1  2</a:t>
            </a:r>
          </a:p>
          <a:p>
            <a:r>
              <a:rPr lang="en-US" dirty="0">
                <a:sym typeface="Wingdings" pitchFamily="2" charset="2"/>
              </a:rPr>
              <a:t>1  3</a:t>
            </a:r>
          </a:p>
          <a:p>
            <a:r>
              <a:rPr lang="en-US" dirty="0">
                <a:sym typeface="Wingdings" pitchFamily="2" charset="2"/>
              </a:rPr>
              <a:t>2  4</a:t>
            </a:r>
          </a:p>
          <a:p>
            <a:r>
              <a:rPr lang="en-US" dirty="0">
                <a:sym typeface="Wingdings" pitchFamily="2" charset="2"/>
              </a:rPr>
              <a:t>3  4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C7579-77A0-BC4F-B477-B2D56A8B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 PROBLEM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DCD2BA8-2340-F24E-9876-36E3016C0D22}"/>
              </a:ext>
            </a:extLst>
          </p:cNvPr>
          <p:cNvSpPr txBox="1">
            <a:spLocks/>
          </p:cNvSpPr>
          <p:nvPr/>
        </p:nvSpPr>
        <p:spPr>
          <a:xfrm>
            <a:off x="3130501" y="1756328"/>
            <a:ext cx="1002833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[0,</a:t>
            </a:r>
            <a:r>
              <a:rPr lang="en-US" dirty="0">
                <a:sym typeface="Wingdings" pitchFamily="2" charset="2"/>
              </a:rPr>
              <a:t> 1]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[0,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2]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[2, 4]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[3, 4]</a:t>
            </a: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B63F7E-ED98-064B-A4E5-E6BC7F8AB75E}"/>
              </a:ext>
            </a:extLst>
          </p:cNvPr>
          <p:cNvSpPr/>
          <p:nvPr/>
        </p:nvSpPr>
        <p:spPr>
          <a:xfrm>
            <a:off x="1971811" y="2718551"/>
            <a:ext cx="977153" cy="4975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8DAAAF-775C-F64B-B058-BBF249EFB527}"/>
              </a:ext>
            </a:extLst>
          </p:cNvPr>
          <p:cNvGrpSpPr/>
          <p:nvPr/>
        </p:nvGrpSpPr>
        <p:grpSpPr>
          <a:xfrm>
            <a:off x="7469960" y="2232215"/>
            <a:ext cx="1494535" cy="1607767"/>
            <a:chOff x="4909131" y="1428656"/>
            <a:chExt cx="2797945" cy="300992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054AFA-55FB-364D-B97E-07FF11901AF0}"/>
                </a:ext>
              </a:extLst>
            </p:cNvPr>
            <p:cNvSpPr/>
            <p:nvPr/>
          </p:nvSpPr>
          <p:spPr>
            <a:xfrm>
              <a:off x="4909131" y="2637785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45FE50-077F-3E43-B3D8-49FFCABCA82C}"/>
                </a:ext>
              </a:extLst>
            </p:cNvPr>
            <p:cNvSpPr/>
            <p:nvPr/>
          </p:nvSpPr>
          <p:spPr>
            <a:xfrm>
              <a:off x="5966967" y="263778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934B4C-E0F8-1F40-AD29-DAC0D9036DC1}"/>
                </a:ext>
              </a:extLst>
            </p:cNvPr>
            <p:cNvSpPr/>
            <p:nvPr/>
          </p:nvSpPr>
          <p:spPr>
            <a:xfrm>
              <a:off x="7115405" y="1984467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B47807A-0D16-464B-959D-FD93782A0421}"/>
                </a:ext>
              </a:extLst>
            </p:cNvPr>
            <p:cNvSpPr/>
            <p:nvPr/>
          </p:nvSpPr>
          <p:spPr>
            <a:xfrm>
              <a:off x="5350980" y="384691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B020CFF-5839-5B43-ACB8-F247B867490F}"/>
                </a:ext>
              </a:extLst>
            </p:cNvPr>
            <p:cNvSpPr/>
            <p:nvPr/>
          </p:nvSpPr>
          <p:spPr>
            <a:xfrm>
              <a:off x="5375296" y="1428656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6214F1B-A26C-DA40-B277-CA38B395ABC0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H="1">
              <a:off x="5282931" y="1933679"/>
              <a:ext cx="179013" cy="75573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D7C74BF-6453-CD4D-8FCB-1DF739C22DE9}"/>
                </a:ext>
              </a:extLst>
            </p:cNvPr>
            <p:cNvCxnSpPr>
              <a:cxnSpLocks/>
              <a:stCxn id="25" idx="5"/>
              <a:endCxn id="21" idx="0"/>
            </p:cNvCxnSpPr>
            <p:nvPr/>
          </p:nvCxnSpPr>
          <p:spPr>
            <a:xfrm>
              <a:off x="5880319" y="1933679"/>
              <a:ext cx="382484" cy="7041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B451D7F-9424-8B43-A319-C15503C80156}"/>
                </a:ext>
              </a:extLst>
            </p:cNvPr>
            <p:cNvCxnSpPr>
              <a:cxnSpLocks/>
              <a:stCxn id="19" idx="4"/>
              <a:endCxn id="24" idx="1"/>
            </p:cNvCxnSpPr>
            <p:nvPr/>
          </p:nvCxnSpPr>
          <p:spPr>
            <a:xfrm>
              <a:off x="5204967" y="3229456"/>
              <a:ext cx="232661" cy="70410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87880BB-5ECD-F84D-A465-6C194A5EDDEA}"/>
                </a:ext>
              </a:extLst>
            </p:cNvPr>
            <p:cNvCxnSpPr>
              <a:cxnSpLocks/>
              <a:stCxn id="21" idx="4"/>
              <a:endCxn id="24" idx="7"/>
            </p:cNvCxnSpPr>
            <p:nvPr/>
          </p:nvCxnSpPr>
          <p:spPr>
            <a:xfrm flipH="1">
              <a:off x="5856003" y="3229455"/>
              <a:ext cx="406800" cy="70410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CC90D6B-8101-8647-BDD3-FB5BAE484003}"/>
                </a:ext>
              </a:extLst>
            </p:cNvPr>
            <p:cNvCxnSpPr>
              <a:cxnSpLocks/>
              <a:stCxn id="22" idx="1"/>
              <a:endCxn id="25" idx="6"/>
            </p:cNvCxnSpPr>
            <p:nvPr/>
          </p:nvCxnSpPr>
          <p:spPr>
            <a:xfrm flipH="1" flipV="1">
              <a:off x="5966967" y="1724492"/>
              <a:ext cx="1235086" cy="34662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BF32485-684A-D345-A98D-35873CB5F704}"/>
                </a:ext>
              </a:extLst>
            </p:cNvPr>
            <p:cNvCxnSpPr>
              <a:cxnSpLocks/>
              <a:stCxn id="22" idx="3"/>
              <a:endCxn id="21" idx="6"/>
            </p:cNvCxnSpPr>
            <p:nvPr/>
          </p:nvCxnSpPr>
          <p:spPr>
            <a:xfrm flipH="1">
              <a:off x="6558638" y="2489490"/>
              <a:ext cx="643415" cy="44413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CEC9D39-E500-8B46-8669-2D2411E257B2}"/>
              </a:ext>
            </a:extLst>
          </p:cNvPr>
          <p:cNvSpPr/>
          <p:nvPr/>
        </p:nvSpPr>
        <p:spPr>
          <a:xfrm>
            <a:off x="4895151" y="1975161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B429D7-DDC9-C24D-80EE-89AEAE025268}"/>
              </a:ext>
            </a:extLst>
          </p:cNvPr>
          <p:cNvSpPr/>
          <p:nvPr/>
        </p:nvSpPr>
        <p:spPr>
          <a:xfrm>
            <a:off x="5677359" y="1977139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348D3B-C76E-AA41-BCC0-2EE8D53D0F2D}"/>
              </a:ext>
            </a:extLst>
          </p:cNvPr>
          <p:cNvSpPr/>
          <p:nvPr/>
        </p:nvSpPr>
        <p:spPr>
          <a:xfrm>
            <a:off x="6430695" y="19751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7B8E2E2-E7D4-0340-B014-6AB98051C9C7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143523" y="2206265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EF3EB82-7AB9-314A-A3FD-35056F2E592A}"/>
              </a:ext>
            </a:extLst>
          </p:cNvPr>
          <p:cNvSpPr/>
          <p:nvPr/>
        </p:nvSpPr>
        <p:spPr>
          <a:xfrm>
            <a:off x="4796119" y="1888854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13BBF39-EE57-584E-A07C-45B13A8FFF21}"/>
              </a:ext>
            </a:extLst>
          </p:cNvPr>
          <p:cNvSpPr/>
          <p:nvPr/>
        </p:nvSpPr>
        <p:spPr>
          <a:xfrm>
            <a:off x="4895151" y="262533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CCEB317-919D-9D4F-B77A-1A09226994C9}"/>
              </a:ext>
            </a:extLst>
          </p:cNvPr>
          <p:cNvSpPr/>
          <p:nvPr/>
        </p:nvSpPr>
        <p:spPr>
          <a:xfrm>
            <a:off x="5677359" y="262731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B5F4EAB-049A-9C4A-B22D-F1716477F00B}"/>
              </a:ext>
            </a:extLst>
          </p:cNvPr>
          <p:cNvSpPr/>
          <p:nvPr/>
        </p:nvSpPr>
        <p:spPr>
          <a:xfrm>
            <a:off x="6430695" y="2625333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872788-A0C9-1046-837F-98EF7ABA6D2D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6143523" y="2856437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FC886B-E552-8046-93A1-749798683685}"/>
              </a:ext>
            </a:extLst>
          </p:cNvPr>
          <p:cNvSpPr/>
          <p:nvPr/>
        </p:nvSpPr>
        <p:spPr>
          <a:xfrm>
            <a:off x="4796119" y="253902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DA9C689-7EAB-5443-B754-7D5400A6BB57}"/>
              </a:ext>
            </a:extLst>
          </p:cNvPr>
          <p:cNvSpPr/>
          <p:nvPr/>
        </p:nvSpPr>
        <p:spPr>
          <a:xfrm>
            <a:off x="4895151" y="327448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5CDDC5B-84DA-9C46-9A49-D3407E7A0040}"/>
              </a:ext>
            </a:extLst>
          </p:cNvPr>
          <p:cNvSpPr/>
          <p:nvPr/>
        </p:nvSpPr>
        <p:spPr>
          <a:xfrm>
            <a:off x="5677359" y="32764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6F8241-7617-F643-9D8D-A68B44EF3236}"/>
              </a:ext>
            </a:extLst>
          </p:cNvPr>
          <p:cNvSpPr/>
          <p:nvPr/>
        </p:nvSpPr>
        <p:spPr>
          <a:xfrm>
            <a:off x="4796119" y="318817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8887C19-E9BB-AB47-A595-9B133D05F549}"/>
              </a:ext>
            </a:extLst>
          </p:cNvPr>
          <p:cNvSpPr/>
          <p:nvPr/>
        </p:nvSpPr>
        <p:spPr>
          <a:xfrm>
            <a:off x="4895151" y="3924070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9B2422E-8A4E-BD4F-BB9D-0633288D99DB}"/>
              </a:ext>
            </a:extLst>
          </p:cNvPr>
          <p:cNvSpPr/>
          <p:nvPr/>
        </p:nvSpPr>
        <p:spPr>
          <a:xfrm>
            <a:off x="5677359" y="3926048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3B5652-8A8D-804A-BDEA-F6041BABADF6}"/>
              </a:ext>
            </a:extLst>
          </p:cNvPr>
          <p:cNvSpPr/>
          <p:nvPr/>
        </p:nvSpPr>
        <p:spPr>
          <a:xfrm>
            <a:off x="4796119" y="3837763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6909725-DA9A-404A-BBD7-254EB38E6963}"/>
              </a:ext>
            </a:extLst>
          </p:cNvPr>
          <p:cNvSpPr/>
          <p:nvPr/>
        </p:nvSpPr>
        <p:spPr>
          <a:xfrm>
            <a:off x="4895151" y="4577889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5810B54-2B01-D646-95AD-024D4B30095F}"/>
              </a:ext>
            </a:extLst>
          </p:cNvPr>
          <p:cNvSpPr/>
          <p:nvPr/>
        </p:nvSpPr>
        <p:spPr>
          <a:xfrm>
            <a:off x="4796119" y="4491582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7B4752-60DF-2842-AF58-3033B52EDEB5}"/>
              </a:ext>
            </a:extLst>
          </p:cNvPr>
          <p:cNvSpPr txBox="1"/>
          <p:nvPr/>
        </p:nvSpPr>
        <p:spPr>
          <a:xfrm>
            <a:off x="4796119" y="1147542"/>
            <a:ext cx="78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12DCD64-3760-EA4D-9E74-68BE27D41471}"/>
              </a:ext>
            </a:extLst>
          </p:cNvPr>
          <p:cNvSpPr txBox="1"/>
          <p:nvPr/>
        </p:nvSpPr>
        <p:spPr>
          <a:xfrm>
            <a:off x="5744992" y="1156837"/>
            <a:ext cx="72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D6D67F1-8A97-234A-BD21-E45F14E0590D}"/>
              </a:ext>
            </a:extLst>
          </p:cNvPr>
          <p:cNvCxnSpPr>
            <a:cxnSpLocks/>
            <a:stCxn id="67" idx="2"/>
            <a:endCxn id="33" idx="0"/>
          </p:cNvCxnSpPr>
          <p:nvPr/>
        </p:nvCxnSpPr>
        <p:spPr>
          <a:xfrm flipH="1">
            <a:off x="5128233" y="1516874"/>
            <a:ext cx="60878" cy="45828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1E0412D-5DA4-8A41-BE2D-8072DF7704DD}"/>
              </a:ext>
            </a:extLst>
          </p:cNvPr>
          <p:cNvCxnSpPr>
            <a:cxnSpLocks/>
            <a:stCxn id="68" idx="2"/>
            <a:endCxn id="39" idx="0"/>
          </p:cNvCxnSpPr>
          <p:nvPr/>
        </p:nvCxnSpPr>
        <p:spPr>
          <a:xfrm flipH="1">
            <a:off x="5910441" y="1526169"/>
            <a:ext cx="198337" cy="45097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C6AE27-EDEF-804D-B342-2E39E2E72D02}"/>
              </a:ext>
            </a:extLst>
          </p:cNvPr>
          <p:cNvCxnSpPr>
            <a:cxnSpLocks/>
            <a:stCxn id="68" idx="2"/>
            <a:endCxn id="40" idx="0"/>
          </p:cNvCxnSpPr>
          <p:nvPr/>
        </p:nvCxnSpPr>
        <p:spPr>
          <a:xfrm>
            <a:off x="6108778" y="1526169"/>
            <a:ext cx="554999" cy="44899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2C4F472-6612-5040-BA6F-1CA46DEC6A80}"/>
              </a:ext>
            </a:extLst>
          </p:cNvPr>
          <p:cNvSpPr/>
          <p:nvPr/>
        </p:nvSpPr>
        <p:spPr>
          <a:xfrm>
            <a:off x="1263032" y="546743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3DFBB2D-4641-B840-842E-D7DD8A87588B}"/>
              </a:ext>
            </a:extLst>
          </p:cNvPr>
          <p:cNvSpPr/>
          <p:nvPr/>
        </p:nvSpPr>
        <p:spPr>
          <a:xfrm>
            <a:off x="2535416" y="5775051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24B27F-63E5-B748-89DF-213D9A47B10E}"/>
              </a:ext>
            </a:extLst>
          </p:cNvPr>
          <p:cNvSpPr/>
          <p:nvPr/>
        </p:nvSpPr>
        <p:spPr>
          <a:xfrm>
            <a:off x="2845556" y="537002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4978E4B-6275-9248-A843-9517DBCF030B}"/>
              </a:ext>
            </a:extLst>
          </p:cNvPr>
          <p:cNvSpPr/>
          <p:nvPr/>
        </p:nvSpPr>
        <p:spPr>
          <a:xfrm>
            <a:off x="4194998" y="546743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2FDB6DB-E93C-DE4A-B822-4ABA285E5320}"/>
              </a:ext>
            </a:extLst>
          </p:cNvPr>
          <p:cNvSpPr/>
          <p:nvPr/>
        </p:nvSpPr>
        <p:spPr>
          <a:xfrm>
            <a:off x="5278828" y="546743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73415C2-C013-874D-A8A4-7130A99EF9A6}"/>
              </a:ext>
            </a:extLst>
          </p:cNvPr>
          <p:cNvCxnSpPr>
            <a:cxnSpLocks/>
          </p:cNvCxnSpPr>
          <p:nvPr/>
        </p:nvCxnSpPr>
        <p:spPr>
          <a:xfrm>
            <a:off x="1263032" y="6435472"/>
            <a:ext cx="4631263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AB1DFD1-9BC5-7145-84EF-3201DF2CFC61}"/>
              </a:ext>
            </a:extLst>
          </p:cNvPr>
          <p:cNvCxnSpPr>
            <a:cxnSpLocks/>
          </p:cNvCxnSpPr>
          <p:nvPr/>
        </p:nvCxnSpPr>
        <p:spPr>
          <a:xfrm flipH="1">
            <a:off x="1263032" y="6571126"/>
            <a:ext cx="4564028" cy="0"/>
          </a:xfrm>
          <a:prstGeom prst="straightConnector1">
            <a:avLst/>
          </a:prstGeom>
          <a:ln>
            <a:solidFill>
              <a:srgbClr val="92D050"/>
            </a:solidFill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96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9" grpId="0" animBg="1"/>
      <p:bldP spid="40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7" grpId="0" animBg="1"/>
      <p:bldP spid="58" grpId="0" animBg="1"/>
      <p:bldP spid="62" grpId="0" animBg="1"/>
      <p:bldP spid="45" grpId="0" animBg="1"/>
      <p:bldP spid="54" grpId="0" animBg="1"/>
      <p:bldP spid="55" grpId="0" animBg="1"/>
      <p:bldP spid="59" grpId="0" animBg="1"/>
      <p:bldP spid="6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COURSE SCHEDULING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2F9A5-08BA-444C-AA57-1289B5E06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47" y="1808255"/>
            <a:ext cx="2698376" cy="36821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9741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436EE8-11B4-984A-A63F-6242FE1A1B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Problem solving:</a:t>
            </a:r>
          </a:p>
          <a:p>
            <a:pPr lvl="1"/>
            <a:r>
              <a:rPr lang="en-US" dirty="0"/>
              <a:t> Object Oriented Analysis &amp; Design</a:t>
            </a:r>
          </a:p>
          <a:p>
            <a:pPr lvl="2"/>
            <a:r>
              <a:rPr lang="en-US" dirty="0"/>
              <a:t>Set of courses </a:t>
            </a:r>
            <a:r>
              <a:rPr lang="en-US" dirty="0">
                <a:sym typeface="Wingdings" pitchFamily="2" charset="2"/>
              </a:rPr>
              <a:t> A graph where each vertex representing a course and directed edges representing dependencies</a:t>
            </a:r>
          </a:p>
          <a:p>
            <a:pPr lvl="2"/>
            <a:endParaRPr lang="en-US" dirty="0">
              <a:sym typeface="Wingdings" pitchFamily="2" charset="2"/>
            </a:endParaRPr>
          </a:p>
          <a:p>
            <a:pPr lvl="2"/>
            <a:endParaRPr lang="en-US" dirty="0"/>
          </a:p>
          <a:p>
            <a:pPr lvl="1"/>
            <a:r>
              <a:rPr lang="en-US" dirty="0"/>
              <a:t>Data structures:</a:t>
            </a:r>
          </a:p>
          <a:p>
            <a:pPr lvl="2"/>
            <a:r>
              <a:rPr lang="en-US" dirty="0"/>
              <a:t>Array, List, Stack, </a:t>
            </a:r>
            <a:r>
              <a:rPr lang="en-US" dirty="0" err="1"/>
              <a:t>Hashtable</a:t>
            </a:r>
            <a:r>
              <a:rPr lang="en-US" dirty="0"/>
              <a:t>, Iterator, (Directed) Graph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Algorithm:</a:t>
            </a:r>
          </a:p>
          <a:p>
            <a:pPr lvl="2"/>
            <a:r>
              <a:rPr lang="en-US" dirty="0"/>
              <a:t>Recursion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6B00A2-FED4-AC41-86FA-38A4EE781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9634D-790A-5D4E-BA95-A198D65B6355}"/>
              </a:ext>
            </a:extLst>
          </p:cNvPr>
          <p:cNvSpPr txBox="1"/>
          <p:nvPr/>
        </p:nvSpPr>
        <p:spPr>
          <a:xfrm rot="20923873">
            <a:off x="2037204" y="5625388"/>
            <a:ext cx="506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This is also how this class is structured! See </a:t>
            </a:r>
            <a:r>
              <a:rPr lang="en-US" dirty="0">
                <a:highlight>
                  <a:srgbClr val="FFFF00"/>
                </a:highlight>
                <a:hlinkClick r:id="rId2"/>
              </a:rPr>
              <a:t>syllabus</a:t>
            </a:r>
            <a:r>
              <a:rPr lang="en-US" dirty="0"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238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</TotalTime>
  <Words>708</Words>
  <Application>Microsoft Macintosh PowerPoint</Application>
  <PresentationFormat>On-screen Show (4:3)</PresentationFormat>
  <Paragraphs>181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Data Structures, Algorithms, and Discrete Mathematics (1)</vt:lpstr>
      <vt:lpstr>Lecturer</vt:lpstr>
      <vt:lpstr>Here’s a problem</vt:lpstr>
      <vt:lpstr>COURSE SCHEDULING PROBLEM</vt:lpstr>
      <vt:lpstr>COURSE SCHEDULING PROBLEM</vt:lpstr>
      <vt:lpstr>COURSE SCHEDULING PROBLEM</vt:lpstr>
      <vt:lpstr>COURSE SCHEDULING PROBLEM</vt:lpstr>
      <vt:lpstr>COURSE SCHEDULING PROBLEM</vt:lpstr>
      <vt:lpstr>COURSE SCHEDULING PROBLEM</vt:lpstr>
      <vt:lpstr>Expectation Highlights</vt:lpstr>
      <vt:lpstr>Expectation Highlights</vt:lpstr>
      <vt:lpstr>C++</vt:lpstr>
      <vt:lpstr>Tooling</vt:lpstr>
      <vt:lpstr>Object-Oriented Analysis And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45</cp:revision>
  <cp:lastPrinted>2016-02-10T20:19:12Z</cp:lastPrinted>
  <dcterms:created xsi:type="dcterms:W3CDTF">2014-10-14T00:51:43Z</dcterms:created>
  <dcterms:modified xsi:type="dcterms:W3CDTF">2019-09-25T08:27:35Z</dcterms:modified>
</cp:coreProperties>
</file>